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4" r:id="rId3"/>
    <p:sldId id="312" r:id="rId4"/>
    <p:sldId id="313" r:id="rId5"/>
    <p:sldId id="305" r:id="rId6"/>
    <p:sldId id="309" r:id="rId7"/>
    <p:sldId id="311" r:id="rId8"/>
    <p:sldId id="307" r:id="rId9"/>
    <p:sldId id="308" r:id="rId10"/>
    <p:sldId id="300" r:id="rId11"/>
    <p:sldId id="303" r:id="rId12"/>
    <p:sldId id="304" r:id="rId13"/>
    <p:sldId id="306" r:id="rId14"/>
    <p:sldId id="297" r:id="rId15"/>
    <p:sldId id="314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79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159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23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319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39890" algn="l" defTabSz="815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47869" algn="l" defTabSz="815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55847" algn="l" defTabSz="815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63825" algn="l" defTabSz="815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B5"/>
    <a:srgbClr val="FCCC36"/>
    <a:srgbClr val="0066CB"/>
    <a:srgbClr val="7F3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1209" autoAdjust="0"/>
  </p:normalViewPr>
  <p:slideViewPr>
    <p:cSldViewPr>
      <p:cViewPr varScale="1">
        <p:scale>
          <a:sx n="104" d="100"/>
          <a:sy n="104" d="100"/>
        </p:scale>
        <p:origin x="18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344" y="77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51400-4609-46A4-A8DE-11E235668E79}" type="datetimeFigureOut">
              <a:rPr lang="en-US" smtClean="0"/>
              <a:pPr/>
              <a:t>5/1/2018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A6EB7-F606-469F-9A83-EFFE46132B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77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8D2E6-042C-40DA-BE64-6F5EDB0860C5}" type="datetimeFigureOut">
              <a:rPr lang="en-GB" smtClean="0"/>
              <a:t>01/05/2018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38D94-DB34-42FA-8484-57892FD2D9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1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59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79" algn="l" defTabSz="8159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58" algn="l" defTabSz="8159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35" algn="l" defTabSz="8159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13" algn="l" defTabSz="8159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9890" algn="l" defTabSz="8159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7869" algn="l" defTabSz="8159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5847" algn="l" defTabSz="8159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3825" algn="l" defTabSz="8159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15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1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81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8D94-DB34-42FA-8484-57892FD2D94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0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19575"/>
            <a:ext cx="6400800" cy="769939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66CB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36839"/>
            <a:ext cx="7772400" cy="1295400"/>
          </a:xfrm>
        </p:spPr>
        <p:txBody>
          <a:bodyPr/>
          <a:lstStyle>
            <a:lvl1pPr algn="ctr">
              <a:defRPr sz="4300">
                <a:solidFill>
                  <a:srgbClr val="FCCC3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66C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1595" tIns="40798" rIns="81595" bIns="40798" anchor="ctr"/>
          <a:lstStyle/>
          <a:p>
            <a:endParaRPr lang="en-GB" dirty="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" y="110818"/>
            <a:ext cx="164848" cy="35939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1595" tIns="40798" rIns="81595" bIns="40798" anchor="ctr">
            <a:spAutoFit/>
          </a:bodyPr>
          <a:lstStyle/>
          <a:p>
            <a:endParaRPr lang="en-GB" dirty="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333375"/>
            <a:ext cx="9144000" cy="1943100"/>
          </a:xfrm>
          <a:prstGeom prst="rect">
            <a:avLst/>
          </a:prstGeom>
          <a:solidFill>
            <a:srgbClr val="71B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1595" tIns="40798" rIns="81595" bIns="40798" anchor="ctr"/>
          <a:lstStyle/>
          <a:p>
            <a:endParaRPr lang="en-GB" dirty="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404820"/>
            <a:ext cx="9144000" cy="1800225"/>
          </a:xfrm>
          <a:prstGeom prst="rect">
            <a:avLst/>
          </a:prstGeom>
          <a:solidFill>
            <a:srgbClr val="299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1595" tIns="40798" rIns="81595" bIns="40798" anchor="ctr"/>
          <a:lstStyle/>
          <a:p>
            <a:endParaRPr lang="en-GB" dirty="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476250"/>
            <a:ext cx="9144000" cy="1657351"/>
          </a:xfrm>
          <a:prstGeom prst="rect">
            <a:avLst/>
          </a:prstGeom>
          <a:solidFill>
            <a:srgbClr val="0066C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1595" tIns="40798" rIns="81595" bIns="40798" anchor="ctr"/>
          <a:lstStyle/>
          <a:p>
            <a:endParaRPr lang="en-GB" dirty="0"/>
          </a:p>
        </p:txBody>
      </p:sp>
      <p:pic>
        <p:nvPicPr>
          <p:cNvPr id="3087" name="Picture 15" descr="ag_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606425"/>
            <a:ext cx="1944687" cy="1416051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088" name="Picture 16" descr="CAB exterior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8" y="608013"/>
            <a:ext cx="1944688" cy="141605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9" name="Picture 17" descr="Spectrum House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2" y="603249"/>
            <a:ext cx="1943100" cy="141605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90" name="Picture 18" descr="Martin and supervisor rectang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608014"/>
            <a:ext cx="1943100" cy="14144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 userDrawn="1"/>
        </p:nvSpPr>
        <p:spPr bwMode="auto">
          <a:xfrm>
            <a:off x="2219140" y="5346971"/>
            <a:ext cx="5673725" cy="4978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1595" tIns="40798" rIns="81595" bIns="40798">
            <a:spAutoFit/>
          </a:bodyPr>
          <a:lstStyle/>
          <a:p>
            <a:pPr eaLnBrk="0" hangingPunct="0">
              <a:spcAft>
                <a:spcPct val="90000"/>
              </a:spcAft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kumimoji="1" lang="en-GB" sz="900" dirty="0">
                <a:solidFill>
                  <a:srgbClr val="3366CB"/>
                </a:solidFill>
              </a:rPr>
              <a:t>The material contained in this presentation is the copyright of The Scottish Association of Citizens Advice Bureaux – Citizens Advice Scotland (Scottish charity number SC016637) and may not be reproduced, except by bureaux, without the written consent of Citizens Advice Scotland.</a:t>
            </a:r>
          </a:p>
        </p:txBody>
      </p:sp>
      <p:pic>
        <p:nvPicPr>
          <p:cNvPr id="18" name="Picture 15" descr="CAS2colourLogo120mm - transparent background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5" y="5410552"/>
            <a:ext cx="466725" cy="4667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7" y="1214427"/>
            <a:ext cx="2058987" cy="46434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093" y="1214427"/>
            <a:ext cx="6029325" cy="46434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28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7979" indent="0">
              <a:buNone/>
              <a:defRPr sz="1600"/>
            </a:lvl2pPr>
            <a:lvl3pPr marL="815958" indent="0">
              <a:buNone/>
              <a:defRPr sz="1400"/>
            </a:lvl3pPr>
            <a:lvl4pPr marL="1223935" indent="0">
              <a:buNone/>
              <a:defRPr sz="1300"/>
            </a:lvl4pPr>
            <a:lvl5pPr marL="1631913" indent="0">
              <a:buNone/>
              <a:defRPr sz="1300"/>
            </a:lvl5pPr>
            <a:lvl6pPr marL="2039890" indent="0">
              <a:buNone/>
              <a:defRPr sz="1300"/>
            </a:lvl6pPr>
            <a:lvl7pPr marL="2447869" indent="0">
              <a:buNone/>
              <a:defRPr sz="1300"/>
            </a:lvl7pPr>
            <a:lvl8pPr marL="2855847" indent="0">
              <a:buNone/>
              <a:defRPr sz="1300"/>
            </a:lvl8pPr>
            <a:lvl9pPr marL="32638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78"/>
            <a:ext cx="4038600" cy="43577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0178"/>
            <a:ext cx="4038600" cy="43577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979" indent="0">
              <a:buNone/>
              <a:defRPr sz="1800" b="1"/>
            </a:lvl2pPr>
            <a:lvl3pPr marL="815958" indent="0">
              <a:buNone/>
              <a:defRPr sz="1600" b="1"/>
            </a:lvl3pPr>
            <a:lvl4pPr marL="1223935" indent="0">
              <a:buNone/>
              <a:defRPr sz="1400" b="1"/>
            </a:lvl4pPr>
            <a:lvl5pPr marL="1631913" indent="0">
              <a:buNone/>
              <a:defRPr sz="1400" b="1"/>
            </a:lvl5pPr>
            <a:lvl6pPr marL="2039890" indent="0">
              <a:buNone/>
              <a:defRPr sz="1400" b="1"/>
            </a:lvl6pPr>
            <a:lvl7pPr marL="2447869" indent="0">
              <a:buNone/>
              <a:defRPr sz="1400" b="1"/>
            </a:lvl7pPr>
            <a:lvl8pPr marL="2855847" indent="0">
              <a:buNone/>
              <a:defRPr sz="1400" b="1"/>
            </a:lvl8pPr>
            <a:lvl9pPr marL="326382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6830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979" indent="0">
              <a:buNone/>
              <a:defRPr sz="1800" b="1"/>
            </a:lvl2pPr>
            <a:lvl3pPr marL="815958" indent="0">
              <a:buNone/>
              <a:defRPr sz="1600" b="1"/>
            </a:lvl3pPr>
            <a:lvl4pPr marL="1223935" indent="0">
              <a:buNone/>
              <a:defRPr sz="1400" b="1"/>
            </a:lvl4pPr>
            <a:lvl5pPr marL="1631913" indent="0">
              <a:buNone/>
              <a:defRPr sz="1400" b="1"/>
            </a:lvl5pPr>
            <a:lvl6pPr marL="2039890" indent="0">
              <a:buNone/>
              <a:defRPr sz="1400" b="1"/>
            </a:lvl6pPr>
            <a:lvl7pPr marL="2447869" indent="0">
              <a:buNone/>
              <a:defRPr sz="1400" b="1"/>
            </a:lvl7pPr>
            <a:lvl8pPr marL="2855847" indent="0">
              <a:buNone/>
              <a:defRPr sz="1400" b="1"/>
            </a:lvl8pPr>
            <a:lvl9pPr marL="326382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6830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088" y="133356"/>
            <a:ext cx="8229600" cy="796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357299"/>
            <a:ext cx="3008313" cy="85725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357299"/>
            <a:ext cx="5111750" cy="450059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14556"/>
            <a:ext cx="3008313" cy="3643339"/>
          </a:xfrm>
        </p:spPr>
        <p:txBody>
          <a:bodyPr/>
          <a:lstStyle>
            <a:lvl1pPr marL="0" indent="0">
              <a:buNone/>
              <a:defRPr sz="1300"/>
            </a:lvl1pPr>
            <a:lvl2pPr marL="407979" indent="0">
              <a:buNone/>
              <a:defRPr sz="1100"/>
            </a:lvl2pPr>
            <a:lvl3pPr marL="815958" indent="0">
              <a:buNone/>
              <a:defRPr sz="900"/>
            </a:lvl3pPr>
            <a:lvl4pPr marL="1223935" indent="0">
              <a:buNone/>
              <a:defRPr sz="900"/>
            </a:lvl4pPr>
            <a:lvl5pPr marL="1631913" indent="0">
              <a:buNone/>
              <a:defRPr sz="900"/>
            </a:lvl5pPr>
            <a:lvl6pPr marL="2039890" indent="0">
              <a:buNone/>
              <a:defRPr sz="900"/>
            </a:lvl6pPr>
            <a:lvl7pPr marL="2447869" indent="0">
              <a:buNone/>
              <a:defRPr sz="900"/>
            </a:lvl7pPr>
            <a:lvl8pPr marL="2855847" indent="0">
              <a:buNone/>
              <a:defRPr sz="900"/>
            </a:lvl8pPr>
            <a:lvl9pPr marL="32638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5865"/>
            <a:ext cx="5486400" cy="3441715"/>
          </a:xfrm>
        </p:spPr>
        <p:txBody>
          <a:bodyPr/>
          <a:lstStyle>
            <a:lvl1pPr marL="0" indent="0">
              <a:buNone/>
              <a:defRPr sz="2900"/>
            </a:lvl1pPr>
            <a:lvl2pPr marL="407979" indent="0">
              <a:buNone/>
              <a:defRPr sz="2500"/>
            </a:lvl2pPr>
            <a:lvl3pPr marL="815958" indent="0">
              <a:buNone/>
              <a:defRPr sz="2100"/>
            </a:lvl3pPr>
            <a:lvl4pPr marL="1223935" indent="0">
              <a:buNone/>
              <a:defRPr sz="1800"/>
            </a:lvl4pPr>
            <a:lvl5pPr marL="1631913" indent="0">
              <a:buNone/>
              <a:defRPr sz="1800"/>
            </a:lvl5pPr>
            <a:lvl6pPr marL="2039890" indent="0">
              <a:buNone/>
              <a:defRPr sz="1800"/>
            </a:lvl6pPr>
            <a:lvl7pPr marL="2447869" indent="0">
              <a:buNone/>
              <a:defRPr sz="1800"/>
            </a:lvl7pPr>
            <a:lvl8pPr marL="2855847" indent="0">
              <a:buNone/>
              <a:defRPr sz="1800"/>
            </a:lvl8pPr>
            <a:lvl9pPr marL="3263825" indent="0">
              <a:buNone/>
              <a:defRPr sz="18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490555"/>
          </a:xfrm>
        </p:spPr>
        <p:txBody>
          <a:bodyPr/>
          <a:lstStyle>
            <a:lvl1pPr marL="0" indent="0">
              <a:buNone/>
              <a:defRPr sz="1300"/>
            </a:lvl1pPr>
            <a:lvl2pPr marL="407979" indent="0">
              <a:buNone/>
              <a:defRPr sz="1100"/>
            </a:lvl2pPr>
            <a:lvl3pPr marL="815958" indent="0">
              <a:buNone/>
              <a:defRPr sz="900"/>
            </a:lvl3pPr>
            <a:lvl4pPr marL="1223935" indent="0">
              <a:buNone/>
              <a:defRPr sz="900"/>
            </a:lvl4pPr>
            <a:lvl5pPr marL="1631913" indent="0">
              <a:buNone/>
              <a:defRPr sz="900"/>
            </a:lvl5pPr>
            <a:lvl6pPr marL="2039890" indent="0">
              <a:buNone/>
              <a:defRPr sz="900"/>
            </a:lvl6pPr>
            <a:lvl7pPr marL="2447869" indent="0">
              <a:buNone/>
              <a:defRPr sz="900"/>
            </a:lvl7pPr>
            <a:lvl8pPr marL="2855847" indent="0">
              <a:buNone/>
              <a:defRPr sz="900"/>
            </a:lvl8pPr>
            <a:lvl9pPr marL="32638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52505"/>
            <a:ext cx="9144000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1595" tIns="40798" rIns="81595" bIns="40798" anchor="ctr"/>
          <a:lstStyle/>
          <a:p>
            <a:endParaRPr lang="en-GB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1117600"/>
          </a:xfrm>
          <a:prstGeom prst="rect">
            <a:avLst/>
          </a:prstGeom>
          <a:solidFill>
            <a:srgbClr val="71B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1595" tIns="40798" rIns="81595" bIns="40798" anchor="ctr"/>
          <a:lstStyle/>
          <a:p>
            <a:endParaRPr lang="en-GB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5"/>
            <a:ext cx="9144000" cy="1046163"/>
          </a:xfrm>
          <a:prstGeom prst="rect">
            <a:avLst/>
          </a:prstGeom>
          <a:solidFill>
            <a:srgbClr val="2994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1595" tIns="40798" rIns="81595" bIns="40798" anchor="ctr"/>
          <a:lstStyle/>
          <a:p>
            <a:endParaRPr lang="en-GB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5"/>
            <a:ext cx="9144000" cy="974725"/>
          </a:xfrm>
          <a:prstGeom prst="rect">
            <a:avLst/>
          </a:prstGeom>
          <a:solidFill>
            <a:srgbClr val="0066C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1595" tIns="40798" rIns="81595" bIns="40798" anchor="ctr"/>
          <a:lstStyle/>
          <a:p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2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33356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95" tIns="40798" rIns="81595" bIns="4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000768"/>
            <a:ext cx="9144000" cy="857232"/>
          </a:xfrm>
          <a:prstGeom prst="rect">
            <a:avLst/>
          </a:prstGeom>
          <a:solidFill>
            <a:srgbClr val="FFE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1595" tIns="40798" rIns="81595" bIns="40798" anchor="ctr"/>
          <a:lstStyle/>
          <a:p>
            <a:endParaRPr lang="en-GB" dirty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0" y="5982480"/>
            <a:ext cx="9144000" cy="0"/>
          </a:xfrm>
          <a:prstGeom prst="line">
            <a:avLst/>
          </a:prstGeom>
          <a:noFill/>
          <a:ln w="38100">
            <a:solidFill>
              <a:srgbClr val="FECA36"/>
            </a:solidFill>
            <a:round/>
            <a:headEnd/>
            <a:tailEnd/>
          </a:ln>
          <a:effectLst/>
        </p:spPr>
        <p:txBody>
          <a:bodyPr lIns="81595" tIns="40798" rIns="81595" bIns="40798">
            <a:spAutoFit/>
          </a:bodyPr>
          <a:lstStyle/>
          <a:p>
            <a:endParaRPr lang="en-GB" dirty="0"/>
          </a:p>
        </p:txBody>
      </p:sp>
      <p:pic>
        <p:nvPicPr>
          <p:cNvPr id="13" name="Picture 15" descr="CAS2colourLogo120mm - transparent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8" y="6119887"/>
            <a:ext cx="649214" cy="64921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rgbClr val="FFEC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rgbClr val="FFECB5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rgbClr val="FFECB5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rgbClr val="FFECB5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rgbClr val="FFECB5"/>
          </a:solidFill>
          <a:latin typeface="Arial Black" pitchFamily="34" charset="0"/>
        </a:defRPr>
      </a:lvl5pPr>
      <a:lvl6pPr marL="407979" algn="l" rtl="0" eaLnBrk="1" fontAlgn="base" hangingPunct="1">
        <a:spcBef>
          <a:spcPct val="0"/>
        </a:spcBef>
        <a:spcAft>
          <a:spcPct val="0"/>
        </a:spcAft>
        <a:defRPr sz="2900">
          <a:solidFill>
            <a:srgbClr val="FFECB5"/>
          </a:solidFill>
          <a:latin typeface="Arial Black" pitchFamily="34" charset="0"/>
        </a:defRPr>
      </a:lvl6pPr>
      <a:lvl7pPr marL="815958" algn="l" rtl="0" eaLnBrk="1" fontAlgn="base" hangingPunct="1">
        <a:spcBef>
          <a:spcPct val="0"/>
        </a:spcBef>
        <a:spcAft>
          <a:spcPct val="0"/>
        </a:spcAft>
        <a:defRPr sz="2900">
          <a:solidFill>
            <a:srgbClr val="FFECB5"/>
          </a:solidFill>
          <a:latin typeface="Arial Black" pitchFamily="34" charset="0"/>
        </a:defRPr>
      </a:lvl7pPr>
      <a:lvl8pPr marL="1223935" algn="l" rtl="0" eaLnBrk="1" fontAlgn="base" hangingPunct="1">
        <a:spcBef>
          <a:spcPct val="0"/>
        </a:spcBef>
        <a:spcAft>
          <a:spcPct val="0"/>
        </a:spcAft>
        <a:defRPr sz="2900">
          <a:solidFill>
            <a:srgbClr val="FFECB5"/>
          </a:solidFill>
          <a:latin typeface="Arial Black" pitchFamily="34" charset="0"/>
        </a:defRPr>
      </a:lvl8pPr>
      <a:lvl9pPr marL="1631913" algn="l" rtl="0" eaLnBrk="1" fontAlgn="base" hangingPunct="1">
        <a:spcBef>
          <a:spcPct val="0"/>
        </a:spcBef>
        <a:spcAft>
          <a:spcPct val="0"/>
        </a:spcAft>
        <a:defRPr sz="2900">
          <a:solidFill>
            <a:srgbClr val="FFECB5"/>
          </a:solidFill>
          <a:latin typeface="Arial Black" pitchFamily="34" charset="0"/>
        </a:defRPr>
      </a:lvl9pPr>
    </p:titleStyle>
    <p:bodyStyle>
      <a:lvl1pPr marL="305984" indent="-305984" algn="l" rtl="0" eaLnBrk="1" fontAlgn="base" hangingPunct="1">
        <a:spcBef>
          <a:spcPct val="0"/>
        </a:spcBef>
        <a:spcAft>
          <a:spcPct val="75000"/>
        </a:spcAft>
        <a:buClr>
          <a:srgbClr val="FCCC36"/>
        </a:buClr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662965" indent="-254986" algn="l" rtl="0" eaLnBrk="1" fontAlgn="base" hangingPunct="1">
        <a:spcBef>
          <a:spcPct val="0"/>
        </a:spcBef>
        <a:spcAft>
          <a:spcPct val="75000"/>
        </a:spcAft>
        <a:buClr>
          <a:srgbClr val="0066CB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1019945" indent="-203989" algn="l" rtl="0" eaLnBrk="1" fontAlgn="base" hangingPunct="1">
        <a:spcBef>
          <a:spcPct val="0"/>
        </a:spcBef>
        <a:spcAft>
          <a:spcPct val="75000"/>
        </a:spcAft>
        <a:buChar char="•"/>
        <a:defRPr>
          <a:solidFill>
            <a:schemeClr val="tx1"/>
          </a:solidFill>
          <a:latin typeface="+mn-lt"/>
        </a:defRPr>
      </a:lvl3pPr>
      <a:lvl4pPr marL="1427922" indent="-203989" algn="l" rtl="0" eaLnBrk="1" fontAlgn="base" hangingPunct="1">
        <a:spcBef>
          <a:spcPct val="0"/>
        </a:spcBef>
        <a:spcAft>
          <a:spcPct val="75000"/>
        </a:spcAft>
        <a:buChar char="–"/>
        <a:defRPr sz="1400">
          <a:solidFill>
            <a:schemeClr val="tx1"/>
          </a:solidFill>
          <a:latin typeface="+mn-lt"/>
        </a:defRPr>
      </a:lvl4pPr>
      <a:lvl5pPr marL="1835900" indent="-203989" algn="l" rtl="0" eaLnBrk="1" fontAlgn="base" hangingPunct="1">
        <a:spcBef>
          <a:spcPct val="0"/>
        </a:spcBef>
        <a:spcAft>
          <a:spcPct val="75000"/>
        </a:spcAft>
        <a:buChar char="»"/>
        <a:defRPr sz="1300">
          <a:solidFill>
            <a:schemeClr val="tx1"/>
          </a:solidFill>
          <a:latin typeface="+mn-lt"/>
        </a:defRPr>
      </a:lvl5pPr>
      <a:lvl6pPr marL="2243879" indent="-203989" algn="l" rtl="0" eaLnBrk="1" fontAlgn="base" hangingPunct="1">
        <a:spcBef>
          <a:spcPct val="0"/>
        </a:spcBef>
        <a:spcAft>
          <a:spcPct val="75000"/>
        </a:spcAft>
        <a:buChar char="»"/>
        <a:defRPr sz="1300">
          <a:solidFill>
            <a:schemeClr val="tx1"/>
          </a:solidFill>
          <a:latin typeface="+mn-lt"/>
        </a:defRPr>
      </a:lvl6pPr>
      <a:lvl7pPr marL="2651858" indent="-203989" algn="l" rtl="0" eaLnBrk="1" fontAlgn="base" hangingPunct="1">
        <a:spcBef>
          <a:spcPct val="0"/>
        </a:spcBef>
        <a:spcAft>
          <a:spcPct val="75000"/>
        </a:spcAft>
        <a:buChar char="»"/>
        <a:defRPr sz="1300">
          <a:solidFill>
            <a:schemeClr val="tx1"/>
          </a:solidFill>
          <a:latin typeface="+mn-lt"/>
        </a:defRPr>
      </a:lvl7pPr>
      <a:lvl8pPr marL="3059835" indent="-203989" algn="l" rtl="0" eaLnBrk="1" fontAlgn="base" hangingPunct="1">
        <a:spcBef>
          <a:spcPct val="0"/>
        </a:spcBef>
        <a:spcAft>
          <a:spcPct val="75000"/>
        </a:spcAft>
        <a:buChar char="»"/>
        <a:defRPr sz="1300">
          <a:solidFill>
            <a:schemeClr val="tx1"/>
          </a:solidFill>
          <a:latin typeface="+mn-lt"/>
        </a:defRPr>
      </a:lvl8pPr>
      <a:lvl9pPr marL="3467814" indent="-203989" algn="l" rtl="0" eaLnBrk="1" fontAlgn="base" hangingPunct="1">
        <a:spcBef>
          <a:spcPct val="0"/>
        </a:spcBef>
        <a:spcAft>
          <a:spcPct val="7500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59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79" algn="l" defTabSz="8159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958" algn="l" defTabSz="8159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935" algn="l" defTabSz="8159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913" algn="l" defTabSz="8159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890" algn="l" defTabSz="8159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869" algn="l" defTabSz="8159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847" algn="l" defTabSz="8159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825" algn="l" defTabSz="8159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org.uk/bureau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41712"/>
            <a:ext cx="7772400" cy="1295400"/>
          </a:xfrm>
        </p:spPr>
        <p:txBody>
          <a:bodyPr/>
          <a:lstStyle/>
          <a:p>
            <a:r>
              <a:rPr lang="en-GB" sz="3800" dirty="0"/>
              <a:t>Improving benefit uptake</a:t>
            </a:r>
            <a:br>
              <a:rPr lang="en-GB" sz="3800" dirty="0"/>
            </a:br>
            <a:r>
              <a:rPr lang="en-GB" sz="2700" dirty="0"/>
              <a:t>Peter Beckett</a:t>
            </a:r>
            <a:br>
              <a:rPr lang="en-GB" sz="2700" dirty="0"/>
            </a:br>
            <a:r>
              <a:rPr lang="en-GB" sz="2700" dirty="0"/>
              <a:t>Project Co-Ordinator</a:t>
            </a:r>
            <a:br>
              <a:rPr lang="en-GB" sz="2700" dirty="0"/>
            </a:br>
            <a:r>
              <a:rPr lang="en-GB" sz="2700" dirty="0"/>
              <a:t>Welfare Reform Mitigation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 AND LOCAL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6992"/>
            <a:ext cx="4038600" cy="250090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OUTCOMES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140 calls over 2 weeks 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245 issues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87% related to welfare benefits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55% of callers referred to local CAB for full benefits check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10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3162"/>
            <a:ext cx="3747272" cy="17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ontent Placeholder 2"/>
          <p:cNvSpPr>
            <a:spLocks noGrp="1"/>
          </p:cNvSpPr>
          <p:nvPr>
            <p:ph sz="half" idx="1"/>
          </p:nvPr>
        </p:nvSpPr>
        <p:spPr>
          <a:xfrm>
            <a:off x="4811002" y="1484784"/>
            <a:ext cx="4038600" cy="437311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LESSONS LEARNED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Majority of clients interested in older people’s and disability related benefits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Newspaper ads by far the most effective media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Only 1.5% of callers also mentioned social media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Not as successful as a previous campaign in March 2017</a:t>
            </a:r>
          </a:p>
        </p:txBody>
      </p:sp>
    </p:spTree>
    <p:extLst>
      <p:ext uri="{BB962C8B-B14F-4D97-AF65-F5344CB8AC3E}">
        <p14:creationId xmlns:p14="http://schemas.microsoft.com/office/powerpoint/2010/main" val="168082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 AND TV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11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465263"/>
            <a:ext cx="3876997" cy="17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199" y="3573016"/>
            <a:ext cx="4618857" cy="192484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OUTCOMES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463 calls over 4 weeks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5%age point increase in those who believed entitled to more benefits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Local CAB conducted 340 older people’s benefit checks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82% related to welfare benefits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25163" y="1268760"/>
            <a:ext cx="4038600" cy="43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marL="305984" indent="-305984" algn="l" rtl="0" eaLnBrk="1" fontAlgn="base" hangingPunct="1">
              <a:spcBef>
                <a:spcPct val="0"/>
              </a:spcBef>
              <a:spcAft>
                <a:spcPct val="75000"/>
              </a:spcAft>
              <a:buClr>
                <a:srgbClr val="FCCC36"/>
              </a:buClr>
              <a:buChar char="•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2965" indent="-254986" algn="l" rtl="0" eaLnBrk="1" fontAlgn="base" hangingPunct="1">
              <a:spcBef>
                <a:spcPct val="0"/>
              </a:spcBef>
              <a:spcAft>
                <a:spcPct val="75000"/>
              </a:spcAft>
              <a:buClr>
                <a:srgbClr val="0066CB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019945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7922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835900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2243879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651858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3059835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467814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800" kern="0" dirty="0"/>
              <a:t>LESSONS LEARNED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Impact of previous Newspaper ads was retained, along with the impact of the TV ads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Need for advice on other issues were also supported by CAB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Clients needs and preferences are incredibly varied</a:t>
            </a:r>
          </a:p>
        </p:txBody>
      </p:sp>
    </p:spTree>
    <p:extLst>
      <p:ext uri="{BB962C8B-B14F-4D97-AF65-F5344CB8AC3E}">
        <p14:creationId xmlns:p14="http://schemas.microsoft.com/office/powerpoint/2010/main" val="202092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OLDER PEOPLES FINANCIAL 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12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96752"/>
            <a:ext cx="3949005" cy="191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90746"/>
            <a:ext cx="4353802" cy="274656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OUTCOMES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14 bureaux participated over 4 weeks 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436 clients were seen with 691 issues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58% were welfare benefit issues</a:t>
            </a:r>
          </a:p>
          <a:p>
            <a:pPr>
              <a:spcAft>
                <a:spcPts val="600"/>
              </a:spcAft>
            </a:pPr>
            <a:r>
              <a:rPr lang="en-GB" sz="1800" b="0" dirty="0"/>
              <a:t>Direct client financial gain of over £153,000 (across all three elements)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11002" y="1196752"/>
            <a:ext cx="4038600" cy="45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marL="305984" indent="-305984" algn="l" rtl="0" eaLnBrk="1" fontAlgn="base" hangingPunct="1">
              <a:spcBef>
                <a:spcPct val="0"/>
              </a:spcBef>
              <a:spcAft>
                <a:spcPct val="75000"/>
              </a:spcAft>
              <a:buClr>
                <a:srgbClr val="FCCC36"/>
              </a:buClr>
              <a:buChar char="•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2965" indent="-254986" algn="l" rtl="0" eaLnBrk="1" fontAlgn="base" hangingPunct="1">
              <a:spcBef>
                <a:spcPct val="0"/>
              </a:spcBef>
              <a:spcAft>
                <a:spcPct val="75000"/>
              </a:spcAft>
              <a:buClr>
                <a:srgbClr val="0066CB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019945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7922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835900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2243879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651858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3059835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467814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800" kern="0" dirty="0"/>
              <a:t>LESSONS LEARNED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82% of clients were aged 60+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Newspaper and TV advertisements through October were seen as effective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Most successful bureaux actively contacted previous clients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68% of clients had no access to the internet</a:t>
            </a:r>
          </a:p>
        </p:txBody>
      </p:sp>
    </p:spTree>
    <p:extLst>
      <p:ext uri="{BB962C8B-B14F-4D97-AF65-F5344CB8AC3E}">
        <p14:creationId xmlns:p14="http://schemas.microsoft.com/office/powerpoint/2010/main" val="349013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OLDER PEOPLES FINANCIAL 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13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96752"/>
            <a:ext cx="3949005" cy="191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9525" y="1267625"/>
            <a:ext cx="4421618" cy="45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marL="305984" indent="-305984" algn="l" rtl="0" eaLnBrk="1" fontAlgn="base" hangingPunct="1">
              <a:spcBef>
                <a:spcPct val="0"/>
              </a:spcBef>
              <a:spcAft>
                <a:spcPct val="75000"/>
              </a:spcAft>
              <a:buClr>
                <a:srgbClr val="FCCC36"/>
              </a:buClr>
              <a:buChar char="•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2965" indent="-254986" algn="l" rtl="0" eaLnBrk="1" fontAlgn="base" hangingPunct="1">
              <a:spcBef>
                <a:spcPct val="0"/>
              </a:spcBef>
              <a:spcAft>
                <a:spcPct val="75000"/>
              </a:spcAft>
              <a:buClr>
                <a:srgbClr val="0066CB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019945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7922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835900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2243879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651858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3059835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467814" indent="-203989" algn="l" rtl="0" eaLnBrk="1" fontAlgn="base" hangingPunct="1">
              <a:spcBef>
                <a:spcPct val="0"/>
              </a:spcBef>
              <a:spcAft>
                <a:spcPct val="7500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800" kern="0" dirty="0"/>
              <a:t>OTHER OBSERVATIONS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Those clients that participated had little reticence in claiming what they were entitled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However, remoter communities had greater difficulty engaging older people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Successful engagement was resource intensive</a:t>
            </a:r>
          </a:p>
          <a:p>
            <a:pPr>
              <a:spcAft>
                <a:spcPts val="600"/>
              </a:spcAft>
            </a:pPr>
            <a:r>
              <a:rPr lang="en-GB" sz="1800" b="0" kern="0" dirty="0"/>
              <a:t>Linking in with other local partners has even greater potential</a:t>
            </a:r>
          </a:p>
        </p:txBody>
      </p:sp>
    </p:spTree>
    <p:extLst>
      <p:ext uri="{BB962C8B-B14F-4D97-AF65-F5344CB8AC3E}">
        <p14:creationId xmlns:p14="http://schemas.microsoft.com/office/powerpoint/2010/main" val="67973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FROM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538977"/>
            <a:ext cx="8578213" cy="376223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b="0" dirty="0"/>
              <a:t>Campaign successful in driving action – calls to helpline, visits to website, financial gain</a:t>
            </a:r>
          </a:p>
          <a:p>
            <a:pPr>
              <a:spcAft>
                <a:spcPts val="1200"/>
              </a:spcAft>
            </a:pPr>
            <a:endParaRPr lang="en-GB" sz="2400" b="0" dirty="0"/>
          </a:p>
          <a:p>
            <a:pPr>
              <a:spcAft>
                <a:spcPts val="1200"/>
              </a:spcAft>
            </a:pPr>
            <a:r>
              <a:rPr lang="en-GB" sz="2400" b="0" dirty="0"/>
              <a:t>TV drives recognition. Press helps drive calls. Overlap is vital to campaign success.</a:t>
            </a:r>
          </a:p>
          <a:p>
            <a:pPr>
              <a:spcAft>
                <a:spcPts val="1200"/>
              </a:spcAft>
            </a:pPr>
            <a:endParaRPr lang="en-GB" sz="2400" b="0" dirty="0"/>
          </a:p>
          <a:p>
            <a:pPr>
              <a:spcAft>
                <a:spcPts val="1200"/>
              </a:spcAft>
            </a:pPr>
            <a:r>
              <a:rPr lang="en-GB" sz="2400" b="0" dirty="0"/>
              <a:t>Positive movement in attitudinal change, but more work to be done. Long-term approach needed.</a:t>
            </a:r>
            <a:endParaRPr lang="en-GB" sz="1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14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2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BROADER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268760"/>
            <a:ext cx="8578213" cy="376223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b="0" dirty="0"/>
              <a:t>Scottish Government and CAB can work together to deliver successful outcomes for disadvantaged groups</a:t>
            </a:r>
          </a:p>
          <a:p>
            <a:pPr>
              <a:spcAft>
                <a:spcPts val="1200"/>
              </a:spcAft>
            </a:pPr>
            <a:r>
              <a:rPr lang="en-GB" sz="2400" b="0" dirty="0"/>
              <a:t>Importance of income maximisation through financial health checks</a:t>
            </a:r>
          </a:p>
          <a:p>
            <a:pPr>
              <a:spcAft>
                <a:spcPts val="1200"/>
              </a:spcAft>
            </a:pPr>
            <a:r>
              <a:rPr lang="en-GB" sz="2400" b="0" dirty="0"/>
              <a:t>Longer term impact?</a:t>
            </a:r>
          </a:p>
          <a:p>
            <a:pPr>
              <a:spcAft>
                <a:spcPts val="1200"/>
              </a:spcAft>
            </a:pPr>
            <a:r>
              <a:rPr lang="en-GB" sz="2400" b="0" dirty="0"/>
              <a:t>New approaches can deliver - so long as the resource and funding is provided</a:t>
            </a:r>
          </a:p>
          <a:p>
            <a:pPr lvl="1">
              <a:spcAft>
                <a:spcPts val="3068"/>
              </a:spcAft>
            </a:pPr>
            <a:endParaRPr lang="en-GB" sz="1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15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&amp; WHY 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753"/>
            <a:ext cx="8578213" cy="3762231"/>
          </a:xfrm>
        </p:spPr>
        <p:txBody>
          <a:bodyPr/>
          <a:lstStyle/>
          <a:p>
            <a:pPr marL="0" indent="0">
              <a:spcAft>
                <a:spcPts val="1534"/>
              </a:spcAft>
              <a:buNone/>
            </a:pPr>
            <a:r>
              <a:rPr lang="en-GB" sz="2400" b="0" dirty="0">
                <a:latin typeface="+mj-lt"/>
              </a:rPr>
              <a:t>Why?</a:t>
            </a:r>
          </a:p>
          <a:p>
            <a:pPr>
              <a:spcAft>
                <a:spcPts val="600"/>
              </a:spcAft>
            </a:pPr>
            <a:r>
              <a:rPr lang="en-GB" sz="2000" b="0" dirty="0"/>
              <a:t>Social Security is a human right </a:t>
            </a:r>
          </a:p>
          <a:p>
            <a:pPr>
              <a:spcAft>
                <a:spcPts val="3068"/>
              </a:spcAft>
            </a:pPr>
            <a:r>
              <a:rPr lang="en-GB" sz="2000" b="0" dirty="0"/>
              <a:t>The Scottish Government is committed to ensuring that people in Scotland take up all of the support they are entitled to</a:t>
            </a:r>
          </a:p>
          <a:p>
            <a:pPr marL="0" indent="0">
              <a:spcAft>
                <a:spcPts val="3068"/>
              </a:spcAft>
              <a:buNone/>
            </a:pPr>
            <a:r>
              <a:rPr lang="en-GB" sz="2400" b="0" dirty="0">
                <a:latin typeface="+mj-lt"/>
              </a:rPr>
              <a:t>Why CAB?</a:t>
            </a:r>
          </a:p>
          <a:p>
            <a:pPr>
              <a:spcAft>
                <a:spcPts val="511"/>
              </a:spcAft>
            </a:pPr>
            <a:r>
              <a:rPr lang="en-GB" sz="2000" b="0" dirty="0"/>
              <a:t>During 2016-17 Citizens Advice Bureaux supported almost 275,000 clients across Scotland</a:t>
            </a:r>
          </a:p>
          <a:p>
            <a:pPr>
              <a:spcAft>
                <a:spcPts val="511"/>
              </a:spcAft>
            </a:pPr>
            <a:r>
              <a:rPr lang="en-GB" sz="2000" b="0" dirty="0"/>
              <a:t>Frontline advice available at almost 300 service points </a:t>
            </a:r>
          </a:p>
          <a:p>
            <a:pPr>
              <a:spcAft>
                <a:spcPts val="511"/>
              </a:spcAft>
            </a:pPr>
            <a:r>
              <a:rPr lang="en-GB" sz="2000" b="0" dirty="0"/>
              <a:t>Holistic service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2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3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8462" y="2553871"/>
            <a:ext cx="8445275" cy="1656184"/>
          </a:xfrm>
          <a:prstGeom prst="rightArrow">
            <a:avLst>
              <a:gd name="adj1" fmla="val 50000"/>
              <a:gd name="adj2" fmla="val 21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>
              <a:tabLst>
                <a:tab pos="74613" algn="l"/>
                <a:tab pos="1438275" algn="l"/>
                <a:tab pos="4038600" algn="l"/>
                <a:tab pos="7000875" algn="l"/>
              </a:tabLst>
            </a:pPr>
            <a:r>
              <a:rPr lang="en-GB" dirty="0"/>
              <a:t>	</a:t>
            </a:r>
            <a:r>
              <a:rPr lang="en-GB" dirty="0">
                <a:solidFill>
                  <a:srgbClr val="002060"/>
                </a:solidFill>
              </a:rPr>
              <a:t>September	October	November	December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3568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79712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03848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88024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12360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3568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79712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3848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88024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812360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9082" y="298591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25th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3453" y="300261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2nd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37589" y="30026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9th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21765" y="298294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6th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6101" y="298591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1st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83968" y="1196752"/>
            <a:ext cx="4088346" cy="7150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/>
              <a:t>Scottish Government Campaign –</a:t>
            </a:r>
          </a:p>
          <a:p>
            <a:pPr algn="ctr"/>
            <a:r>
              <a:rPr lang="en-GB" dirty="0"/>
              <a:t> “You’ve Earned it. Why Not Claim it?”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51360" y="5458348"/>
            <a:ext cx="2581906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Citizens Advice Bureau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3568" y="1527175"/>
            <a:ext cx="1296144" cy="646331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B0F0"/>
                </a:solidFill>
              </a:rPr>
              <a:t>Radio and local press campaign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3568" y="5135182"/>
            <a:ext cx="2520280" cy="646331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B0F0"/>
                </a:solidFill>
              </a:rPr>
              <a:t>Public Advice Line – manned by advisers from Citizens Advice Edinburgh </a:t>
            </a:r>
          </a:p>
        </p:txBody>
      </p:sp>
    </p:spTree>
    <p:extLst>
      <p:ext uri="{BB962C8B-B14F-4D97-AF65-F5344CB8AC3E}">
        <p14:creationId xmlns:p14="http://schemas.microsoft.com/office/powerpoint/2010/main" val="414196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4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8462" y="2553871"/>
            <a:ext cx="8445275" cy="1656184"/>
          </a:xfrm>
          <a:prstGeom prst="rightArrow">
            <a:avLst>
              <a:gd name="adj1" fmla="val 50000"/>
              <a:gd name="adj2" fmla="val 21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>
              <a:tabLst>
                <a:tab pos="74613" algn="l"/>
                <a:tab pos="1438275" algn="l"/>
                <a:tab pos="4038600" algn="l"/>
                <a:tab pos="7000875" algn="l"/>
              </a:tabLst>
            </a:pPr>
            <a:r>
              <a:rPr lang="en-GB" dirty="0"/>
              <a:t>	</a:t>
            </a:r>
            <a:r>
              <a:rPr lang="en-GB" dirty="0">
                <a:solidFill>
                  <a:srgbClr val="002060"/>
                </a:solidFill>
              </a:rPr>
              <a:t>September	October	November	December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3568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79712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03848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88024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12360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3568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79712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3848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88024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812360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9082" y="298591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25th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3453" y="300261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2nd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37589" y="30026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9th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21765" y="298294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6th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6101" y="298591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1st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83968" y="1196752"/>
            <a:ext cx="4088346" cy="7150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/>
              <a:t>Scottish Government Campaign –</a:t>
            </a:r>
          </a:p>
          <a:p>
            <a:pPr algn="ctr"/>
            <a:r>
              <a:rPr lang="en-GB" dirty="0"/>
              <a:t> “You’ve Earned it. Why Not Claim it?”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51360" y="5458348"/>
            <a:ext cx="2581906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Citizens Advice Bureau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3568" y="1527175"/>
            <a:ext cx="1296144" cy="461665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F0"/>
                </a:solidFill>
              </a:rPr>
              <a:t>Radio and local press campaign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79711" y="2132856"/>
            <a:ext cx="2542053" cy="276999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Bus and TV campaign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3568" y="5135182"/>
            <a:ext cx="2520280" cy="646331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F0"/>
                </a:solidFill>
              </a:rPr>
              <a:t>Public Advice Line – manned by advisers from Citizens Advice Edinburgh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79712" y="4623519"/>
            <a:ext cx="2520280" cy="461665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Helpline – manned by CAS and directing to nearest CAB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79712" y="4304129"/>
            <a:ext cx="3960440" cy="276999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All CAB – taking enquiries</a:t>
            </a:r>
          </a:p>
        </p:txBody>
      </p:sp>
    </p:spTree>
    <p:extLst>
      <p:ext uri="{BB962C8B-B14F-4D97-AF65-F5344CB8AC3E}">
        <p14:creationId xmlns:p14="http://schemas.microsoft.com/office/powerpoint/2010/main" val="91664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CAMPAIGN MESSAGES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5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3" y="1268174"/>
            <a:ext cx="836218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000" dirty="0"/>
              <a:t>Social security is an investment in everyone and is there to help people when they need it</a:t>
            </a:r>
          </a:p>
          <a:p>
            <a:pPr marL="514350" indent="-514350">
              <a:buFont typeface="+mj-lt"/>
              <a:buAutoNum type="arabicPeriod"/>
            </a:pPr>
            <a:endParaRPr lang="en-GB" sz="1200" dirty="0"/>
          </a:p>
          <a:p>
            <a:pPr marL="514350" lvl="0" indent="-514350">
              <a:buFont typeface="+mj-lt"/>
              <a:buAutoNum type="arabicPeriod"/>
            </a:pPr>
            <a:r>
              <a:rPr lang="en-GB" sz="2000" dirty="0"/>
              <a:t>Find out if you’re eligible for the support that you’re entitled to</a:t>
            </a:r>
          </a:p>
          <a:p>
            <a:pPr marL="514350" indent="-514350">
              <a:buFont typeface="+mj-lt"/>
              <a:buAutoNum type="arabicPeriod"/>
            </a:pPr>
            <a:endParaRPr lang="en-GB" sz="1200" dirty="0"/>
          </a:p>
          <a:p>
            <a:pPr marL="514350" lvl="0" indent="-514350">
              <a:buFont typeface="+mj-lt"/>
              <a:buAutoNum type="arabicPeriod"/>
            </a:pPr>
            <a:r>
              <a:rPr lang="en-GB" sz="2000" dirty="0"/>
              <a:t>It is estimated that more than half a million (500,000) individuals and families in Scotland are not claiming the benefits they are entitled to</a:t>
            </a:r>
          </a:p>
          <a:p>
            <a:pPr marL="514350" indent="-514350">
              <a:buFont typeface="+mj-lt"/>
              <a:buAutoNum type="arabicPeriod"/>
            </a:pPr>
            <a:endParaRPr lang="en-GB" sz="1200" dirty="0"/>
          </a:p>
          <a:p>
            <a:pPr marL="514350" lvl="0" indent="-514350">
              <a:buFont typeface="+mj-lt"/>
              <a:buAutoNum type="arabicPeriod"/>
            </a:pPr>
            <a:r>
              <a:rPr lang="en-GB" sz="2000" dirty="0"/>
              <a:t>Changes in life circumstances and life events mean anybody could need support at some point in their lives</a:t>
            </a:r>
          </a:p>
          <a:p>
            <a:pPr marL="514350" indent="-514350">
              <a:buFont typeface="+mj-lt"/>
              <a:buAutoNum type="arabicPeriod"/>
            </a:pPr>
            <a:endParaRPr lang="en-GB" sz="1200" dirty="0"/>
          </a:p>
          <a:p>
            <a:pPr marL="514350" lvl="0" indent="-514350">
              <a:buFont typeface="+mj-lt"/>
              <a:buAutoNum type="arabicPeriod"/>
            </a:pPr>
            <a:r>
              <a:rPr lang="en-GB" sz="2000" dirty="0"/>
              <a:t>Citizens Advice Scotland can provide further information, visit </a:t>
            </a:r>
            <a:r>
              <a:rPr lang="en-GB" sz="2000" dirty="0">
                <a:hlinkClick r:id="rId3"/>
              </a:rPr>
              <a:t>www.cas.org.uk/bureaux</a:t>
            </a:r>
            <a:r>
              <a:rPr lang="en-GB" sz="2000" dirty="0"/>
              <a:t> or call  [the helpline]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4" y="5085184"/>
            <a:ext cx="1584176" cy="6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CAMPAIGN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6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" y="1196752"/>
            <a:ext cx="1705357" cy="2844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96" y="1196752"/>
            <a:ext cx="1726404" cy="2844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76" y="1209451"/>
            <a:ext cx="1705903" cy="2834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09452"/>
            <a:ext cx="1681887" cy="2795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4" y="5085184"/>
            <a:ext cx="1584176" cy="630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2860" y="4149080"/>
            <a:ext cx="71204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CCC36"/>
              </a:buClr>
              <a:buFont typeface="Arial" panose="020B0604020202020204" pitchFamily="34" charset="0"/>
              <a:buChar char="•"/>
            </a:pPr>
            <a:r>
              <a:rPr lang="en-GB" dirty="0"/>
              <a:t>Four core executions were developed after extensive research, interviews and group discussions</a:t>
            </a:r>
          </a:p>
          <a:p>
            <a:pPr marL="285750" indent="-285750">
              <a:spcAft>
                <a:spcPts val="600"/>
              </a:spcAft>
              <a:buClr>
                <a:srgbClr val="FCCC36"/>
              </a:buClr>
              <a:buFont typeface="Arial" panose="020B0604020202020204" pitchFamily="34" charset="0"/>
              <a:buChar char="•"/>
            </a:pPr>
            <a:r>
              <a:rPr lang="en-GB" dirty="0"/>
              <a:t>Used in national press and on bus panels. </a:t>
            </a:r>
          </a:p>
          <a:p>
            <a:pPr marL="285750" indent="-285750">
              <a:buClr>
                <a:srgbClr val="FCCC36"/>
              </a:buClr>
              <a:buFont typeface="Arial" panose="020B0604020202020204" pitchFamily="34" charset="0"/>
              <a:buChar char="•"/>
            </a:pPr>
            <a:r>
              <a:rPr lang="en-GB" dirty="0"/>
              <a:t>Important to portray those aged 65+ as active, valued members of society with a lot to give to their communities</a:t>
            </a:r>
          </a:p>
        </p:txBody>
      </p:sp>
    </p:spTree>
    <p:extLst>
      <p:ext uri="{BB962C8B-B14F-4D97-AF65-F5344CB8AC3E}">
        <p14:creationId xmlns:p14="http://schemas.microsoft.com/office/powerpoint/2010/main" val="138949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CAMPAIGN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7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4" y="5085184"/>
            <a:ext cx="1584176" cy="630396"/>
          </a:xfrm>
          <a:prstGeom prst="rect">
            <a:avLst/>
          </a:prstGeom>
        </p:spPr>
      </p:pic>
      <p:pic>
        <p:nvPicPr>
          <p:cNvPr id="11" name="Shape 10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720" y="1196753"/>
            <a:ext cx="3597177" cy="4731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Shape 4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3696" y="1196752"/>
            <a:ext cx="2702760" cy="4731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22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8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8462" y="2553871"/>
            <a:ext cx="8445275" cy="1656184"/>
          </a:xfrm>
          <a:prstGeom prst="rightArrow">
            <a:avLst>
              <a:gd name="adj1" fmla="val 50000"/>
              <a:gd name="adj2" fmla="val 21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>
              <a:tabLst>
                <a:tab pos="74613" algn="l"/>
                <a:tab pos="1438275" algn="l"/>
                <a:tab pos="4038600" algn="l"/>
                <a:tab pos="7000875" algn="l"/>
              </a:tabLst>
            </a:pPr>
            <a:r>
              <a:rPr lang="en-GB" dirty="0"/>
              <a:t>	</a:t>
            </a:r>
            <a:r>
              <a:rPr lang="en-GB" dirty="0">
                <a:solidFill>
                  <a:srgbClr val="002060"/>
                </a:solidFill>
              </a:rPr>
              <a:t>September	October	November	December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3568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79712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03848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88024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12360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3568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79712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3848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88024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812360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9082" y="298591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25th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3453" y="300261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2nd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37589" y="30026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9th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21765" y="298294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6th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6101" y="298591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1st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83968" y="1196752"/>
            <a:ext cx="4088346" cy="7150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/>
              <a:t>Scottish Government Campaign –</a:t>
            </a:r>
          </a:p>
          <a:p>
            <a:pPr algn="ctr"/>
            <a:r>
              <a:rPr lang="en-GB" dirty="0"/>
              <a:t> “You’ve Earned it. Why Not Claim it?”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51360" y="5458348"/>
            <a:ext cx="2581906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Citizens Advice Bureau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3568" y="1527175"/>
            <a:ext cx="1296144" cy="461665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F0"/>
                </a:solidFill>
              </a:rPr>
              <a:t>Radio and local press campaign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79711" y="2132856"/>
            <a:ext cx="2542053" cy="276999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Bus and TV campaign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3568" y="5135182"/>
            <a:ext cx="2520280" cy="646331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F0"/>
                </a:solidFill>
              </a:rPr>
              <a:t>Public Advice Line – manned by advisers from Citizens Advice Edinburgh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79712" y="4623519"/>
            <a:ext cx="2520280" cy="461665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Helpline – manned by CAS and directing to nearest CAB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79712" y="4304129"/>
            <a:ext cx="3960440" cy="276999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All CAB – taking enquiries</a:t>
            </a:r>
          </a:p>
        </p:txBody>
      </p:sp>
    </p:spTree>
    <p:extLst>
      <p:ext uri="{BB962C8B-B14F-4D97-AF65-F5344CB8AC3E}">
        <p14:creationId xmlns:p14="http://schemas.microsoft.com/office/powerpoint/2010/main" val="145631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9733" y="1196753"/>
            <a:ext cx="207066" cy="18640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fld id="{D68F574F-D238-4AA3-A164-E61D25CB776F}" type="slidenum">
              <a:rPr lang="en-GB" sz="700">
                <a:solidFill>
                  <a:schemeClr val="accent5">
                    <a:lumMod val="50000"/>
                  </a:schemeClr>
                </a:solidFill>
              </a:rPr>
              <a:t>9</a:t>
            </a:fld>
            <a:endParaRPr lang="en-GB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8462" y="2553871"/>
            <a:ext cx="8445275" cy="1656184"/>
          </a:xfrm>
          <a:prstGeom prst="rightArrow">
            <a:avLst>
              <a:gd name="adj1" fmla="val 50000"/>
              <a:gd name="adj2" fmla="val 21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>
              <a:tabLst>
                <a:tab pos="74613" algn="l"/>
                <a:tab pos="1438275" algn="l"/>
                <a:tab pos="4038600" algn="l"/>
                <a:tab pos="7000875" algn="l"/>
              </a:tabLst>
            </a:pPr>
            <a:r>
              <a:rPr lang="en-GB" dirty="0"/>
              <a:t>	</a:t>
            </a:r>
            <a:r>
              <a:rPr lang="en-GB" dirty="0">
                <a:solidFill>
                  <a:srgbClr val="002060"/>
                </a:solidFill>
              </a:rPr>
              <a:t>September	October	November	December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3568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79712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03848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88024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12360" y="2553871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3568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79712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3848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88024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812360" y="3922023"/>
            <a:ext cx="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9082" y="298591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25th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3453" y="300261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2nd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37589" y="30026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9th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21765" y="298294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6th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6101" y="298591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1st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83968" y="1196752"/>
            <a:ext cx="4088346" cy="7150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/>
              <a:t>Scottish Government Campaign –</a:t>
            </a:r>
          </a:p>
          <a:p>
            <a:pPr algn="ctr"/>
            <a:r>
              <a:rPr lang="en-GB" dirty="0"/>
              <a:t> “You’ve Earned it. Why Not Claim it?”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51360" y="5458348"/>
            <a:ext cx="2581906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Citizens Advice Bureau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3568" y="1527175"/>
            <a:ext cx="1296144" cy="461665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F0"/>
                </a:solidFill>
              </a:rPr>
              <a:t>Radio and local press campaign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79711" y="2132856"/>
            <a:ext cx="2542053" cy="276999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50"/>
                </a:solidFill>
              </a:rPr>
              <a:t>Bus and TV campaign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3568" y="5135182"/>
            <a:ext cx="2520280" cy="646331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F0"/>
                </a:solidFill>
              </a:rPr>
              <a:t>Public Advice Line – manned by advisers from Citizens Advice Edinburgh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79712" y="4623519"/>
            <a:ext cx="2520280" cy="46166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50"/>
                </a:solidFill>
              </a:rPr>
              <a:t>Helpline – manned by CAS and directing to nearest CAB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79712" y="4304129"/>
            <a:ext cx="3960440" cy="276999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50"/>
                </a:solidFill>
              </a:rPr>
              <a:t>All CAB – taking enquiries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88024" y="4839543"/>
            <a:ext cx="3024336" cy="46166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14 bureaux – undertaking Older People Financial Health Checks</a:t>
            </a:r>
          </a:p>
        </p:txBody>
      </p:sp>
    </p:spTree>
    <p:extLst>
      <p:ext uri="{BB962C8B-B14F-4D97-AF65-F5344CB8AC3E}">
        <p14:creationId xmlns:p14="http://schemas.microsoft.com/office/powerpoint/2010/main" val="478518254"/>
      </p:ext>
    </p:extLst>
  </p:cSld>
  <p:clrMapOvr>
    <a:masterClrMapping/>
  </p:clrMapOvr>
</p:sld>
</file>

<file path=ppt/theme/theme1.xml><?xml version="1.0" encoding="utf-8"?>
<a:theme xmlns:a="http://schemas.openxmlformats.org/drawingml/2006/main" name="Welfare Reform Mitigation 2016_17 Q1 Bureaux Feedback Draft v01">
  <a:themeElements>
    <a:clrScheme name="CAS Corporat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S Corpora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 Corpora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Corporat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Corporat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Corporat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Corporat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Corporat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Corporat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Corporat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Corporat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Corporat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Corporat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Corporat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Welfare Reform Mitigation 2016_17 Q1 Bureaux Feedback Draft v01</Template>
  <TotalTime>4729</TotalTime>
  <Words>816</Words>
  <Application>Microsoft Office PowerPoint</Application>
  <PresentationFormat>On-screen Show (4:3)</PresentationFormat>
  <Paragraphs>161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Welfare Reform Mitigation 2016_17 Q1 Bureaux Feedback Draft v01</vt:lpstr>
      <vt:lpstr>Improving benefit uptake Peter Beckett Project Co-Ordinator Welfare Reform Mitigation</vt:lpstr>
      <vt:lpstr>WHY &amp; WHY CAB</vt:lpstr>
      <vt:lpstr>WHAT</vt:lpstr>
      <vt:lpstr>WHAT</vt:lpstr>
      <vt:lpstr>KEY CAMPAIGN MESSAGES</vt:lpstr>
      <vt:lpstr>CAMPAIGN</vt:lpstr>
      <vt:lpstr>CAMPAIGN</vt:lpstr>
      <vt:lpstr>WHAT</vt:lpstr>
      <vt:lpstr>WHAT</vt:lpstr>
      <vt:lpstr>RADIO AND LOCAL PRESS</vt:lpstr>
      <vt:lpstr>BUS AND TV</vt:lpstr>
      <vt:lpstr>OLDER PEOPLES FINANCIAL HEALTH</vt:lpstr>
      <vt:lpstr>OLDER PEOPLES FINANCIAL HEALTH</vt:lpstr>
      <vt:lpstr>CONCLUSIONS FROM CAMPAIGN</vt:lpstr>
      <vt:lpstr>BROADER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Welfare Reform Mitigation Project</dc:title>
  <dc:creator>Peter Beckett</dc:creator>
  <cp:lastModifiedBy>Julie Mirfin</cp:lastModifiedBy>
  <cp:revision>256</cp:revision>
  <cp:lastPrinted>2018-02-27T14:23:20Z</cp:lastPrinted>
  <dcterms:created xsi:type="dcterms:W3CDTF">2016-08-17T08:09:42Z</dcterms:created>
  <dcterms:modified xsi:type="dcterms:W3CDTF">2018-05-01T14:32:27Z</dcterms:modified>
</cp:coreProperties>
</file>